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58" r:id="rId2"/>
    <p:sldId id="388" r:id="rId3"/>
    <p:sldId id="460" r:id="rId4"/>
    <p:sldId id="461" r:id="rId5"/>
    <p:sldId id="446" r:id="rId6"/>
    <p:sldId id="462" r:id="rId7"/>
    <p:sldId id="464" r:id="rId8"/>
    <p:sldId id="417" r:id="rId9"/>
    <p:sldId id="465" r:id="rId10"/>
    <p:sldId id="466" r:id="rId11"/>
    <p:sldId id="467" r:id="rId12"/>
    <p:sldId id="472" r:id="rId13"/>
    <p:sldId id="469" r:id="rId14"/>
    <p:sldId id="447" r:id="rId15"/>
    <p:sldId id="470" r:id="rId16"/>
    <p:sldId id="468" r:id="rId17"/>
    <p:sldId id="471" r:id="rId18"/>
    <p:sldId id="407" r:id="rId19"/>
    <p:sldId id="409" r:id="rId2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0258-269B-4567-8F0B-CD294F8FD23E}" type="datetimeFigureOut">
              <a:rPr lang="en-GB" smtClean="0"/>
              <a:pPr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1C66-94BC-4B08-825B-06A24B990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9/11/2017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be/url?sa=i&amp;rct=j&amp;q=&amp;esrc=s&amp;source=images&amp;cd=&amp;cad=rja&amp;uact=8&amp;ved=0ahUKEwj6lY_ukY3SAhWBOxoKHSUNBTkQjRwIBw&amp;url=http://docs.roguewave.com/legacy-hpp/anaug/3-2.html&amp;psig=AFQjCNEJyuuLlLrbZZ9xtghsatyd14WC2Q&amp;ust=14870763829368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00"/>
            <a:ext cx="9143999" cy="460320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2400"/>
            <a:ext cx="476688" cy="6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63924" y="846915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 smtClean="0">
                <a:solidFill>
                  <a:prstClr val="black"/>
                </a:solidFill>
                <a:latin typeface="Myriad Web Pro" pitchFamily="34" charset="0"/>
              </a:rPr>
              <a:t>Royal Meteorological </a:t>
            </a: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/>
            </a:r>
            <a:b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</a:b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Institute of Belgium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994" y="1194308"/>
            <a:ext cx="226666" cy="22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prstClr val="black"/>
                </a:solidFill>
              </a:rPr>
              <a:t>1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ericpott\Pictures\logo ORB\logo_orb_gr_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13996" r="8521" b="7350"/>
          <a:stretch/>
        </p:blipFill>
        <p:spPr bwMode="auto">
          <a:xfrm>
            <a:off x="1600200" y="152400"/>
            <a:ext cx="808072" cy="6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819090"/>
            <a:ext cx="144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Royal Observatory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 smtClean="0">
                <a:solidFill>
                  <a:prstClr val="black"/>
                </a:solidFill>
                <a:latin typeface="Myriad Web Pro" pitchFamily="34" charset="0"/>
              </a:rPr>
              <a:t>of </a:t>
            </a: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Belgium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1194308"/>
            <a:ext cx="226667" cy="22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prstClr val="black"/>
                </a:solidFill>
              </a:rPr>
              <a:t>2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9925" y="228600"/>
            <a:ext cx="504429" cy="6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846915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 smtClean="0">
                <a:solidFill>
                  <a:prstClr val="black"/>
                </a:solidFill>
                <a:latin typeface="Myriad Web Pro" pitchFamily="34" charset="0"/>
              </a:rPr>
              <a:t>Royal Belgian </a:t>
            </a: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Institute </a:t>
            </a:r>
            <a:b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</a:b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for Space Aeronomy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8070" y="119430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5" name="Picture 9" descr="http://www.mpic.de/typo3temp/pics/d7be8b65c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2311" b="26922"/>
          <a:stretch/>
        </p:blipFill>
        <p:spPr bwMode="auto">
          <a:xfrm>
            <a:off x="4603822" y="228600"/>
            <a:ext cx="659056" cy="6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43400" y="840740"/>
            <a:ext cx="1179899" cy="333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Max Planck Institute </a:t>
            </a:r>
            <a:b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</a:b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for Chemistry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1051" y="119430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5</a:t>
            </a:r>
          </a:p>
        </p:txBody>
      </p:sp>
      <p:pic>
        <p:nvPicPr>
          <p:cNvPr id="23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7771323" y="228600"/>
            <a:ext cx="856327" cy="6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80310" y="846915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>
                <a:solidFill>
                  <a:prstClr val="black"/>
                </a:solidFill>
                <a:latin typeface="Myriad Web Pro" pitchFamily="34" charset="0"/>
              </a:rPr>
              <a:t>Solar-Terrestrial Centre of Excellence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8262" y="119430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39894" y="2589586"/>
            <a:ext cx="6256306" cy="1631216"/>
          </a:xfrm>
          <a:prstGeom prst="rect">
            <a:avLst/>
          </a:prstGeom>
          <a:solidFill>
            <a:schemeClr val="accent5">
              <a:alpha val="14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world-wide analysis of the time </a:t>
            </a:r>
            <a:r>
              <a:rPr lang="en-GB" sz="20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variability of </a:t>
            </a:r>
            <a:r>
              <a:rPr lang="en-GB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Integrated Water Vapour, based on ground-based GNSS and GOMESCIA satellite retrievals, and with reanalyses as auxiliary tools</a:t>
            </a:r>
            <a:endParaRPr lang="fr-BE" sz="2000" b="1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endParaRPr lang="en-US" sz="2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Van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Malderen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1,6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Pottiaux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2,6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Stankunavicius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Beirle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</a:p>
          <a:p>
            <a:pPr algn="ctr" eaLnBrk="1" hangingPunct="1"/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J. Legrand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Brenot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5,6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Wagner</a:t>
            </a:r>
            <a:r>
              <a:rPr lang="en-US" sz="4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De Backer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C.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Bruyninx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2,6</a:t>
            </a:r>
            <a:endParaRPr lang="en-US" sz="2000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10161" y="6553200"/>
            <a:ext cx="4733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nl-BE" sz="12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EMS </a:t>
            </a:r>
            <a:r>
              <a:rPr lang="fr-FR" altLang="nl-BE" sz="1200" dirty="0" err="1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Annual</a:t>
            </a:r>
            <a:r>
              <a:rPr lang="fr-FR" altLang="nl-BE" sz="12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Meeting, Dublin, 04-08/09/2017 </a:t>
            </a:r>
            <a:endParaRPr lang="fr-FR" altLang="nl-BE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41" y="-152400"/>
            <a:ext cx="1152459" cy="12287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36886" y="838200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cap="small" dirty="0" smtClean="0">
                <a:solidFill>
                  <a:prstClr val="black"/>
                </a:solidFill>
                <a:latin typeface="Myriad Web Pro" pitchFamily="34" charset="0"/>
              </a:rPr>
              <a:t>Vilnius University</a:t>
            </a:r>
            <a:endParaRPr lang="en-GB" sz="1000" b="1" cap="small" dirty="0">
              <a:solidFill>
                <a:prstClr val="black"/>
              </a:solidFill>
              <a:latin typeface="Myriad Web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1109" y="11952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60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86868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24" y="1143000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fr-BE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%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1996-Dec 2010)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86868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364" y="1143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endParaRPr lang="fr-BE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%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1996-Dec 2010)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9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1" y="609600"/>
            <a:ext cx="4352553" cy="3108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594"/>
            <a:ext cx="4352553" cy="3108966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72834"/>
            <a:ext cx="4352553" cy="3108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3400" y="6828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3733800"/>
            <a:ext cx="107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428753" y="3810000"/>
            <a:ext cx="47152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GNSS has highest number of sites with (statistically significant) positive trends in IWV (2/3</a:t>
            </a:r>
            <a:r>
              <a:rPr lang="en-US" sz="1500" baseline="30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1/6</a:t>
            </a:r>
            <a:r>
              <a:rPr lang="en-US" sz="1500" baseline="300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th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  </a:t>
            </a:r>
          </a:p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GOMESCIA has highest number of sites with negative trends in IWV (about half).  </a:t>
            </a:r>
          </a:p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IWV is increasing over Europe, decreasing over West Australia</a:t>
            </a:r>
          </a:p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other regions: picture less clear among     the different datasets (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US" sz="15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inhomogeneities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?)</a:t>
            </a:r>
            <a:endParaRPr lang="fr-BE" sz="15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1" y="609600"/>
            <a:ext cx="4352553" cy="3108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594"/>
            <a:ext cx="4352553" cy="3108966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72834"/>
            <a:ext cx="4352553" cy="3108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3400" y="6828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3733800"/>
            <a:ext cx="107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675888"/>
            <a:ext cx="4352553" cy="31089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3733800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fr-BE" sz="1400" baseline="-250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985" y="4572000"/>
            <a:ext cx="1758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= ?</a:t>
            </a:r>
            <a:endParaRPr lang="en-US" sz="8000" dirty="0"/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9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focus in this presentation: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What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are the </a:t>
            </a:r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drivers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seasonal variability and long-term time behaviour of the IWV time series?</a:t>
            </a: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How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can this scientific question be assessed?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unning climate models and study the underlying processes (e.g. validation of climate models with GNSS IWV retrievals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see e.g. talk by Julie </a:t>
            </a:r>
            <a:r>
              <a:rPr lang="en-GB" sz="1600" dirty="0" err="1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Berckmans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 et al., 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OSA1.4, yesterday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)</a:t>
            </a: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“poor man’s approach”: stepwise multiple linear regression, with representations (=time series, in particular monthly means) of circulation patterns (e.g. ENSO) and lower-atmospheric oscillations (e.g. NAO): </a:t>
            </a:r>
            <a:r>
              <a:rPr lang="en-US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means (or harmonics), </a:t>
            </a:r>
            <a:r>
              <a:rPr lang="en-US" sz="16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surf</a:t>
            </a:r>
            <a:r>
              <a:rPr lang="en-US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P</a:t>
            </a:r>
            <a:r>
              <a:rPr lang="en-US" sz="1600" baseline="-25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surf</a:t>
            </a:r>
            <a:r>
              <a:rPr lang="en-US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P</a:t>
            </a:r>
            <a:r>
              <a:rPr lang="en-US" sz="1600" baseline="-25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tropo</a:t>
            </a:r>
            <a:r>
              <a:rPr lang="en-US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, all teleconnection patterns (with lead times</a:t>
            </a:r>
            <a:r>
              <a:rPr lang="en-US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) </a:t>
            </a:r>
            <a:r>
              <a:rPr lang="en-US" sz="1600" b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OVERSHOOT!!!</a:t>
            </a:r>
            <a:endParaRPr lang="fr-BE" sz="1600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4" name="Picture 2" descr="Afbeeldingsresultaat voor multiple linear reg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9432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838200" y="5026223"/>
            <a:ext cx="3791423" cy="841177"/>
            <a:chOff x="5486400" y="3502223"/>
            <a:chExt cx="3791423" cy="841177"/>
          </a:xfrm>
        </p:grpSpPr>
        <p:sp>
          <p:nvSpPr>
            <p:cNvPr id="28" name="TextBox 27"/>
            <p:cNvSpPr txBox="1"/>
            <p:nvPr/>
          </p:nvSpPr>
          <p:spPr>
            <a:xfrm>
              <a:off x="7010400" y="397406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surf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3502223"/>
              <a:ext cx="37914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 =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x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x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+ …+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p-1</a:t>
              </a:r>
              <a:r>
                <a:rPr lang="en-US" sz="1400" dirty="0" smtClean="0"/>
                <a:t> X</a:t>
              </a:r>
              <a:r>
                <a:rPr lang="en-US" sz="1400" baseline="-25000" dirty="0" smtClean="0"/>
                <a:t>p-1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ε</a:t>
              </a:r>
              <a:r>
                <a:rPr lang="en-US" sz="1400" dirty="0" smtClean="0"/>
                <a:t>  </a:t>
              </a:r>
              <a:endParaRPr lang="fr-BE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36818" y="3990201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means</a:t>
              </a:r>
              <a:endParaRPr lang="fr-BE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87675" y="3914001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residuals</a:t>
              </a:r>
              <a:endParaRPr lang="fr-BE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629400" y="3732311"/>
              <a:ext cx="0" cy="3062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239000" y="3733800"/>
              <a:ext cx="0" cy="3062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0"/>
            </p:cNvCxnSpPr>
            <p:nvPr/>
          </p:nvCxnSpPr>
          <p:spPr>
            <a:xfrm flipV="1">
              <a:off x="8715838" y="3732312"/>
              <a:ext cx="199562" cy="1816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6292800" y="64190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Examples of the linear regression fit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" y="1432554"/>
            <a:ext cx="4608585" cy="329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15" y="1432554"/>
            <a:ext cx="4608585" cy="3291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7991" y="1066800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Bad fit: Bogota (</a:t>
            </a:r>
            <a:r>
              <a:rPr lang="en-US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Colombia) for GOMESCIA</a:t>
            </a:r>
            <a:endParaRPr lang="fr-BE" sz="16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4141" y="1066800"/>
            <a:ext cx="439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Good </a:t>
            </a:r>
            <a:r>
              <a:rPr lang="fr-BE" sz="1600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fit:  </a:t>
            </a:r>
            <a:r>
              <a:rPr lang="en-US" sz="1600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Algonquin </a:t>
            </a:r>
            <a:r>
              <a:rPr lang="en-US" sz="1600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Park (Canada) for GNSS</a:t>
            </a:r>
            <a:endParaRPr lang="fr-BE" sz="1600" dirty="0">
              <a:solidFill>
                <a:srgbClr val="00B05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-76200" y="4788664"/>
            <a:ext cx="4764066" cy="2221736"/>
          </a:xfrm>
        </p:spPr>
        <p:txBody>
          <a:bodyPr/>
          <a:lstStyle/>
          <a:p>
            <a:r>
              <a:rPr lang="en-US" sz="1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xplanatory variables used:  means, East Atlantic/West Russia pattern (1m leading), Polar/Eurasia pattern (6m leading)</a:t>
            </a:r>
          </a:p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44.5% of variability can be explained, R² = 0.665</a:t>
            </a:r>
            <a:endParaRPr lang="fr-BE" sz="15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8" name="Content Placeholder 1"/>
          <p:cNvSpPr txBox="1">
            <a:spLocks/>
          </p:cNvSpPr>
          <p:nvPr/>
        </p:nvSpPr>
        <p:spPr bwMode="auto">
          <a:xfrm>
            <a:off x="4724400" y="4800600"/>
            <a:ext cx="441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used:  means, </a:t>
            </a:r>
            <a:r>
              <a:rPr lang="en-US" sz="15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5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15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15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tropo</a:t>
            </a:r>
            <a:r>
              <a:rPr lang="en-US" sz="1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EP flux, Tropical/Northern Hemisphere pattern, </a:t>
            </a:r>
            <a:r>
              <a:rPr lang="en-US" sz="1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East Atlantic/West Russia pattern </a:t>
            </a:r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(4m leading), Polar/Eurasia pattern, Pacific Transition pattern</a:t>
            </a:r>
          </a:p>
          <a:p>
            <a:r>
              <a:rPr lang="en-US" sz="1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97.9% of variability can be explained, R² = 0.989</a:t>
            </a:r>
            <a:endParaRPr lang="fr-BE" sz="15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292800" y="64190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3675888"/>
            <a:ext cx="4352553" cy="310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612648"/>
            <a:ext cx="4352553" cy="3108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612648"/>
            <a:ext cx="4352553" cy="3108966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6828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3733800"/>
            <a:ext cx="107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fr-BE" sz="14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495800" y="3870623"/>
            <a:ext cx="4648200" cy="2453977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ERA-interim time series are best fitted (but: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6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16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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ERA-interim), GOMESCIA worst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best fit (highest 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R²) in Europe and USA (except southern west coast)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due 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to the choice of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proxies (NH teleconnection patterns)?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1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292800" y="64190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40068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715000"/>
            <a:ext cx="2209800" cy="685800"/>
          </a:xfrm>
          <a:prstGeom prst="rect">
            <a:avLst/>
          </a:prstGeom>
          <a:noFill/>
          <a:ln w="508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5267980"/>
            <a:ext cx="205740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QBO, </a:t>
            </a:r>
            <a:r>
              <a:rPr lang="en-US" sz="1400" dirty="0" smtClean="0">
                <a:solidFill>
                  <a:srgbClr val="FF0000"/>
                </a:solidFill>
              </a:rPr>
              <a:t>AO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TNH</a:t>
            </a:r>
            <a:r>
              <a:rPr lang="en-US" sz="1400" dirty="0" smtClean="0"/>
              <a:t>, AMO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858000" y="3962400"/>
            <a:ext cx="1219200" cy="1090136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4290536"/>
            <a:ext cx="160020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ENSO</a:t>
            </a:r>
            <a:r>
              <a:rPr lang="en-US" sz="1400" dirty="0" smtClean="0"/>
              <a:t>, PNA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2743200" y="3352800"/>
            <a:ext cx="990600" cy="1676400"/>
          </a:xfrm>
          <a:prstGeom prst="rect">
            <a:avLst/>
          </a:prstGeom>
          <a:noFill/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19672" y="3810000"/>
            <a:ext cx="11997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               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EAWR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0" y="2262664"/>
            <a:ext cx="1219200" cy="1090136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86600" y="1752600"/>
            <a:ext cx="18288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EAWR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PDO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WHWP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8600" y="1295400"/>
            <a:ext cx="1466088" cy="1219200"/>
          </a:xfrm>
          <a:prstGeom prst="rect">
            <a:avLst/>
          </a:prstGeom>
          <a:noFill/>
          <a:ln w="508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57800" y="1000780"/>
            <a:ext cx="19050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tropo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EA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POL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TNH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0288" y="1752600"/>
            <a:ext cx="568112" cy="990600"/>
          </a:xfrm>
          <a:prstGeom prst="rect">
            <a:avLst/>
          </a:prstGeom>
          <a:noFill/>
          <a:ln w="508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800" y="1981200"/>
            <a:ext cx="1143000" cy="838200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0800000">
            <a:off x="1905000" y="1371600"/>
            <a:ext cx="1133264" cy="490210"/>
          </a:xfrm>
          <a:prstGeom prst="corner">
            <a:avLst>
              <a:gd name="adj1" fmla="val 65331"/>
              <a:gd name="adj2" fmla="val 103660"/>
            </a:avLst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2400" y="1981200"/>
            <a:ext cx="17331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               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EP flux, </a:t>
            </a:r>
            <a:r>
              <a:rPr lang="en-US" sz="1400" dirty="0" smtClean="0">
                <a:solidFill>
                  <a:srgbClr val="00B050"/>
                </a:solidFill>
              </a:rPr>
              <a:t>TNH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0872" y="2667000"/>
            <a:ext cx="190381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tropo</a:t>
            </a:r>
            <a:r>
              <a:rPr lang="en-US" sz="1400" dirty="0" smtClean="0"/>
              <a:t>, QBO, </a:t>
            </a:r>
            <a:r>
              <a:rPr lang="en-US" sz="1400" dirty="0" smtClean="0">
                <a:solidFill>
                  <a:srgbClr val="FF0000"/>
                </a:solidFill>
              </a:rPr>
              <a:t>POL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AMO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848380"/>
            <a:ext cx="2352464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ean,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surf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tropo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NAO</a:t>
            </a:r>
            <a:r>
              <a:rPr lang="en-US" sz="1400" dirty="0" smtClean="0"/>
              <a:t>, EP flux, </a:t>
            </a:r>
            <a:r>
              <a:rPr lang="en-US" sz="1400" dirty="0" smtClean="0">
                <a:solidFill>
                  <a:srgbClr val="00B050"/>
                </a:solidFill>
              </a:rPr>
              <a:t>PT</a:t>
            </a:r>
            <a:r>
              <a:rPr lang="en-US" sz="1400" dirty="0" smtClean="0"/>
              <a:t>, TNH</a:t>
            </a:r>
            <a:endParaRPr lang="en-US" sz="1400" dirty="0"/>
          </a:p>
        </p:txBody>
      </p:sp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292800" y="64190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687600"/>
            <a:ext cx="8926408" cy="6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Discussion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97808" cy="5486400"/>
          </a:xfrm>
        </p:spPr>
        <p:txBody>
          <a:bodyPr/>
          <a:lstStyle/>
          <a:p>
            <a:pPr marL="109537" indent="0" algn="just">
              <a:buNone/>
            </a:pPr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bulk of the variability is explained by the </a:t>
            </a:r>
            <a:r>
              <a:rPr lang="en-GB" sz="18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surface temperature</a:t>
            </a:r>
            <a:r>
              <a:rPr lang="en-GB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(after accounting for the seasonal cycle by long term means or harmonics)                                                                                      long term variability (</a:t>
            </a:r>
            <a:r>
              <a:rPr lang="en-GB" sz="18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Claussius-Clapeyron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 and/or remaining seasonality?</a:t>
            </a:r>
          </a:p>
          <a:p>
            <a:pPr algn="just"/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Other important proxies: </a:t>
            </a:r>
            <a:r>
              <a:rPr lang="en-GB" sz="1800" b="1" dirty="0" err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</a:t>
            </a:r>
            <a:r>
              <a:rPr lang="en-GB" sz="1800" b="1" baseline="-25000" dirty="0" err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surf</a:t>
            </a:r>
            <a:r>
              <a:rPr lang="en-GB" sz="18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EP flux, </a:t>
            </a:r>
            <a:r>
              <a:rPr lang="en-GB" sz="1800" b="1" dirty="0" err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</a:t>
            </a:r>
            <a:r>
              <a:rPr lang="en-GB" sz="1800" b="1" baseline="-25000" dirty="0" err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trop</a:t>
            </a:r>
            <a:r>
              <a:rPr lang="en-GB" sz="18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en-GB" sz="18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TNH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.</a:t>
            </a:r>
          </a:p>
          <a:p>
            <a:pPr marL="109537" indent="0" algn="just">
              <a:buNone/>
            </a:pPr>
            <a:endParaRPr lang="en-GB" sz="600" b="1" dirty="0">
              <a:solidFill>
                <a:schemeClr val="accent4"/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There is some regional consistency in the use of the proxies (ENSO in Australia, NAO in USA/Canada, EA in Europe), but not always (AO in Antarctica, PNA in Australia) or always not  . Some more work needed to guide the selection of the proxies.   </a:t>
            </a:r>
          </a:p>
          <a:p>
            <a:pPr marL="109537" indent="0" algn="just">
              <a:buNone/>
            </a:pPr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A linear trend was retained as explanatory variable only for few sites. The residuals only show for a limited number of sites a significant trend. The stepwise multiple linear regression fits are hence able to capture the (overall positive) trend in IWV.   </a:t>
            </a:r>
          </a:p>
          <a:p>
            <a:pPr algn="just"/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Every used dataset has its strengths and weaknesses, combining the three of them has </a:t>
            </a:r>
            <a:r>
              <a:rPr lang="en-GB" sz="1800" b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potential to </a:t>
            </a:r>
            <a:r>
              <a:rPr lang="en-GB" sz="18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characterize the IWV time variability. </a:t>
            </a:r>
          </a:p>
          <a:p>
            <a:pPr algn="just"/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endParaRPr lang="en-GB" sz="8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109537" indent="0" algn="just">
              <a:buNone/>
            </a:pP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292800" y="64190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5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268856" y="5282625"/>
            <a:ext cx="236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nl-BE" sz="3200" b="1" dirty="0" smtClean="0">
                <a:solidFill>
                  <a:srgbClr val="0000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you!</a:t>
            </a:r>
            <a:endParaRPr lang="en-GB" altLang="nl-BE" sz="3200" b="1" dirty="0">
              <a:solidFill>
                <a:srgbClr val="000066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26511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i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painting by Jess Sutton</a:t>
            </a:r>
            <a:endParaRPr lang="en-US" sz="800" i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0320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 txBox="1">
            <a:spLocks/>
          </p:cNvSpPr>
          <p:nvPr/>
        </p:nvSpPr>
        <p:spPr>
          <a:xfrm>
            <a:off x="673395" y="1600200"/>
            <a:ext cx="7848600" cy="39624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Objective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Data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Seasonal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behaviour</a:t>
            </a: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Trends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Linear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regression</a:t>
            </a: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endParaRPr lang="en-US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Discussion</a:t>
            </a: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270572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30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Objective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Surface warming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affects the water vapour amount in the atmosphere (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Clausius-Clapeyron </a:t>
            </a:r>
            <a:r>
              <a:rPr lang="fr-BE" sz="18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equation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).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 want to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compare the </a:t>
            </a:r>
            <a:r>
              <a:rPr lang="en-GB" sz="18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time variability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of the integrated water vapour amount (IWV～TCWV～PWV) among 3 different datasets: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iurnal variability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easonal variability (seasonal cycle)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i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ntra-seasonal &amp; inter-seasonal variability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i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nter-annual variability 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d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ecadal variability </a:t>
            </a: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anose="05000000000000000000" pitchFamily="2" charset="2"/>
            </a:endParaRP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iven the length and the time frequency of our datasets, we will focus on…  </a:t>
            </a:r>
            <a:endParaRPr lang="fr-BE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fr-BE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endParaRPr lang="en-GB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9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Objective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Surface warming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affects the water vapour amount in the atmosphere (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Clausius-Clapeyron </a:t>
            </a:r>
            <a:r>
              <a:rPr lang="fr-BE" sz="18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equation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 want to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compare the </a:t>
            </a:r>
            <a:r>
              <a:rPr lang="en-GB" sz="18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time variability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of the integrated water vapour amount (IWV～TCWV～PWV) among 3 different datasets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iurnal variability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</a:t>
            </a:r>
            <a:r>
              <a:rPr lang="en-GB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easonal variability (seasonal cycle)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i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ntra-seasonal &amp; inter-seasonal variability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i</a:t>
            </a:r>
            <a:r>
              <a:rPr lang="en-GB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nter-annual variability </a:t>
            </a: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d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ecadal variability </a:t>
            </a: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anose="05000000000000000000" pitchFamily="2" charset="2"/>
            </a:endParaRP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iven the length and the time frequency of our datasets, we will focus on…  </a:t>
            </a:r>
            <a:endParaRPr lang="fr-BE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fr-BE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endParaRPr lang="en-GB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5192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Objective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Surface warming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affects the water vapour amount in the atmosphere (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Clausius-Clapeyron </a:t>
            </a:r>
            <a:r>
              <a:rPr lang="fr-BE" sz="18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equation</a:t>
            </a:r>
            <a:r>
              <a:rPr lang="fr-BE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 want to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compare the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time variability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of the integrated water vapour amount (IWV～TCWV～PWV) </a:t>
            </a:r>
            <a:r>
              <a:rPr lang="en-GB" sz="18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among 3 different datasets</a:t>
            </a: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92113" lvl="1" indent="0">
              <a:buNone/>
            </a:pPr>
            <a:endParaRPr lang="fr-BE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endParaRPr lang="en-GB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1" y="2754000"/>
            <a:ext cx="2895599" cy="3951600"/>
            <a:chOff x="76201" y="2754000"/>
            <a:chExt cx="2895599" cy="3951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71800" y="2754000"/>
              <a:ext cx="0" cy="326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6201" y="2754000"/>
              <a:ext cx="2895599" cy="3951600"/>
              <a:chOff x="76201" y="2754000"/>
              <a:chExt cx="2895599" cy="39516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04800" y="2754000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round-based GNSS</a:t>
                </a:r>
                <a:endParaRPr lang="fr-B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Content Placeholder 1"/>
              <p:cNvSpPr txBox="1">
                <a:spLocks/>
              </p:cNvSpPr>
              <p:nvPr/>
            </p:nvSpPr>
            <p:spPr bwMode="auto">
              <a:xfrm>
                <a:off x="76201" y="3124200"/>
                <a:ext cx="2895599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55588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0713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8838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rgbClr val="FF000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120 sites 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worldwide with homogeneous data processing from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1995-Mar 2011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(IGS repro 1)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t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ime delay measurement, ZTD 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  <a:sym typeface="Wingdings" panose="05000000000000000000" pitchFamily="2" charset="2"/>
                  </a:rPr>
                  <a:t> IWV 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needs </a:t>
                </a:r>
                <a:r>
                  <a:rPr lang="en-US" sz="1600" dirty="0" err="1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</a:t>
                </a:r>
                <a:r>
                  <a:rPr lang="en-US" sz="1600" baseline="-25000" dirty="0" err="1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surf</a:t>
                </a:r>
                <a:r>
                  <a:rPr lang="en-US" sz="1600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and </a:t>
                </a:r>
                <a:r>
                  <a:rPr lang="en-US" sz="1600" dirty="0" err="1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T</a:t>
                </a:r>
                <a:r>
                  <a:rPr lang="en-US" sz="1600" baseline="-25000" dirty="0" err="1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mean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Δ</a:t>
                </a:r>
                <a:r>
                  <a:rPr lang="en-US" sz="1600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t = 5’, but in practice: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every 6h</a:t>
                </a:r>
                <a:endParaRPr lang="en-US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pic>
            <p:nvPicPr>
              <p:cNvPr id="51" name="Picture 50" descr="presentGNS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95"/>
              <a:stretch>
                <a:fillRect/>
              </a:stretch>
            </p:blipFill>
            <p:spPr bwMode="auto">
              <a:xfrm>
                <a:off x="457200" y="5691115"/>
                <a:ext cx="1160442" cy="101448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1524000" y="2743200"/>
            <a:ext cx="4343400" cy="3505200"/>
            <a:chOff x="1524000" y="2743200"/>
            <a:chExt cx="4343400" cy="3505200"/>
          </a:xfrm>
        </p:grpSpPr>
        <p:sp>
          <p:nvSpPr>
            <p:cNvPr id="20" name="TextBox 19"/>
            <p:cNvSpPr txBox="1"/>
            <p:nvPr/>
          </p:nvSpPr>
          <p:spPr>
            <a:xfrm>
              <a:off x="3708978" y="2754000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ERA-interim</a:t>
              </a:r>
              <a:endParaRPr lang="fr-BE" dirty="0">
                <a:solidFill>
                  <a:srgbClr val="FF0000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 bwMode="auto">
            <a:xfrm>
              <a:off x="2895600" y="3124800"/>
              <a:ext cx="2895599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w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orldwide reanalysis from the ECMWF</a:t>
              </a:r>
            </a:p>
            <a:p>
              <a:pPr marL="365125" lvl="1" indent="-255588">
                <a:spcBef>
                  <a:spcPts val="400"/>
                </a:spcBef>
                <a:buSzPct val="68000"/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IWV from surface fields, corrected to 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GNSS </a:t>
              </a: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station 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height, horizontal interpolation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Δ</a:t>
              </a:r>
              <a:r>
                <a:rPr lang="en-US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 </a:t>
              </a:r>
              <a:r>
                <a:rPr lang="en-US" sz="1600" dirty="0" smtClean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= 6h</a:t>
              </a:r>
            </a:p>
            <a:p>
              <a:pPr>
                <a:buFont typeface="Wingdings" panose="05000000000000000000" pitchFamily="2" charset="2"/>
                <a:buChar char="§"/>
              </a:pPr>
              <a:endPara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867400" y="2743200"/>
              <a:ext cx="0" cy="326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20" idx="1"/>
            </p:cNvCxnSpPr>
            <p:nvPr/>
          </p:nvCxnSpPr>
          <p:spPr>
            <a:xfrm rot="5400000" flipH="1" flipV="1">
              <a:off x="2323993" y="3281674"/>
              <a:ext cx="1727993" cy="1041978"/>
            </a:xfrm>
            <a:prstGeom prst="curvedConnector2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flipV="1">
              <a:off x="1524000" y="4876801"/>
              <a:ext cx="1663989" cy="53399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964" y="5477061"/>
              <a:ext cx="1314036" cy="77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748337" y="2754000"/>
            <a:ext cx="3395663" cy="3972860"/>
            <a:chOff x="5748337" y="2754000"/>
            <a:chExt cx="3395663" cy="3972860"/>
          </a:xfrm>
        </p:grpSpPr>
        <p:sp>
          <p:nvSpPr>
            <p:cNvPr id="24" name="TextBox 23"/>
            <p:cNvSpPr txBox="1"/>
            <p:nvPr/>
          </p:nvSpPr>
          <p:spPr>
            <a:xfrm>
              <a:off x="6560324" y="27540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GOMESCIA</a:t>
              </a:r>
              <a:endParaRPr lang="fr-BE" dirty="0">
                <a:solidFill>
                  <a:srgbClr val="FF0000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 bwMode="auto">
            <a:xfrm>
              <a:off x="5748337" y="3124800"/>
              <a:ext cx="3395663" cy="308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nadir spectroscopy of back-scattered light (around 700 nm for water </a:t>
              </a:r>
              <a:r>
                <a:rPr lang="en-US" sz="1600" dirty="0" err="1">
                  <a:latin typeface="Malgun Gothic" panose="020B0503020000020004" pitchFamily="34" charset="-127"/>
                  <a:ea typeface="Malgun Gothic" panose="020B0503020000020004" pitchFamily="34" charset="-127"/>
                </a:rPr>
                <a:t>vapour</a:t>
              </a: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)</a:t>
              </a:r>
              <a:endPara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global coverage, 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GOME/SCIAMACHY/GOME-2 </a:t>
              </a: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satellite overpass measurements at 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GNSS </a:t>
              </a:r>
              <a:r>
                <a:rPr lang="en-US" sz="16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stations </a:t>
              </a:r>
              <a:endPara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mid </a:t>
              </a:r>
              <a:r>
                <a:rPr lang="en-US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1995 to </a:t>
              </a:r>
              <a:r>
                <a:rPr lang="en-US" sz="1600" dirty="0" smtClean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present</a:t>
              </a:r>
              <a:endParaRPr lang="en-US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Δ</a:t>
              </a:r>
              <a:r>
                <a:rPr lang="en-US" sz="1600" dirty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 = </a:t>
              </a:r>
              <a:r>
                <a:rPr lang="en-US" sz="1600" dirty="0" smtClean="0">
                  <a:solidFill>
                    <a:srgbClr val="FF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 month </a:t>
              </a:r>
              <a:r>
                <a:rPr lang="en-US" sz="16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(climate product)</a:t>
              </a:r>
              <a:endPara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buFont typeface="Wingdings" panose="05000000000000000000" pitchFamily="2" charset="2"/>
                <a:buChar char="§"/>
              </a:pPr>
              <a:endPara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pic>
          <p:nvPicPr>
            <p:cNvPr id="63" name="Picture 62" descr="http://www.spaceoffice.nl/blobs/Beeldbank%20-%20per%20thema/Planet%20Earth/envisat_dlr_38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658" y="6019800"/>
              <a:ext cx="886742" cy="707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447" y="6336268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 monthly means</a:t>
            </a:r>
            <a:endParaRPr lang="fr-BE" sz="20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10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Correlations between datasets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83859" cy="3274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40" y="1295400"/>
            <a:ext cx="4583860" cy="3274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09246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1600" baseline="30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between GNSS and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5969" y="1106424"/>
            <a:ext cx="4009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1600" baseline="30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between GOMESCIA and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572000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very high correlation between ERA-interim and GNSS, except at some island and coastal sites (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bad spatial representation by ERA-interim?)</a:t>
            </a:r>
          </a:p>
          <a:p>
            <a:pPr marL="285750" indent="-285750">
              <a:buClr>
                <a:schemeClr val="accent1"/>
              </a:buClr>
              <a:buSzPct val="120000"/>
              <a:buFont typeface="Lucida Sans Unicode" panose="020B0602030504020204" pitchFamily="34" charset="0"/>
              <a:buChar char="‣"/>
            </a:pPr>
            <a:endParaRPr lang="en-US" sz="500" dirty="0"/>
          </a:p>
          <a:p>
            <a:pPr marL="365125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lower correlation coefficients between ERA-interim and GOMESCIA, and dry bias of GOMESCIA w.r.t. ERA-interim</a:t>
            </a:r>
          </a:p>
          <a:p>
            <a:pPr marL="109537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endParaRPr lang="en-US" sz="500" dirty="0">
              <a:latin typeface="Malgun Gothic" panose="020B0503020000020004" pitchFamily="34" charset="-127"/>
              <a:ea typeface="Malgun Gothic" panose="020B0503020000020004" pitchFamily="34" charset="-127"/>
              <a:sym typeface="Wingdings" panose="05000000000000000000" pitchFamily="2" charset="2"/>
            </a:endParaRPr>
          </a:p>
          <a:p>
            <a:pPr marL="109537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best coherence between GNSS and GOMESCIA at eastern USA &amp; EU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6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EMS </a:t>
            </a:r>
            <a:r>
              <a:rPr lang="fr-BE" sz="1150" b="1" dirty="0" err="1" smtClean="0">
                <a:solidFill>
                  <a:schemeClr val="tx1"/>
                </a:solidFill>
              </a:rPr>
              <a:t>Annual</a:t>
            </a:r>
            <a:r>
              <a:rPr lang="fr-BE" sz="1150" b="1" dirty="0" smtClean="0">
                <a:solidFill>
                  <a:schemeClr val="tx1"/>
                </a:solidFill>
              </a:rPr>
              <a:t> Meeting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Dublin, Ireland               4-8 </a:t>
            </a:r>
            <a:r>
              <a:rPr lang="fr-BE" sz="1100" dirty="0" err="1" smtClean="0">
                <a:solidFill>
                  <a:schemeClr val="tx1"/>
                </a:solidFill>
              </a:rPr>
              <a:t>September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" y="914400"/>
            <a:ext cx="4877420" cy="3900838"/>
          </a:xfrm>
          <a:prstGeom prst="rect">
            <a:avLst/>
          </a:prstGeom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behaviour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2" y="914400"/>
            <a:ext cx="4877420" cy="3900838"/>
          </a:xfrm>
          <a:prstGeom prst="rect">
            <a:avLst/>
          </a:prstGeom>
        </p:spPr>
      </p:pic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510203" y="4883112"/>
            <a:ext cx="8123593" cy="16772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and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deviate in their representation of the lowest amplitudes (IWV ≤ 5 mm). 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phase of the </a:t>
            </a:r>
            <a:r>
              <a:rPr lang="en-US" sz="160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maximum peaks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one month later in the NH in </a:t>
            </a:r>
            <a:r>
              <a:rPr lang="en-US" sz="1600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w.r.t.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GNSS.</a:t>
            </a: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86868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364" y="1143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</a:t>
            </a:r>
            <a:endParaRPr lang="fr-BE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%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1996-Dec 2010)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868680"/>
            <a:ext cx="8385065" cy="5989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24" y="114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endParaRPr lang="fr-BE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11"/>
            <a:ext cx="32091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294120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 Regression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4800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19672" y="64800"/>
            <a:ext cx="1554480" cy="52200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%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1996-Dec 2010)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1371</Words>
  <Application>Microsoft Office PowerPoint</Application>
  <PresentationFormat>On-screen Show (4:3)</PresentationFormat>
  <Paragraphs>263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Integrated Water Vapour project in Belgium: techniques intercomparison and time series analysis</dc:title>
  <dc:creator>Roeland Van Malderen</dc:creator>
  <cp:lastModifiedBy>grawrs</cp:lastModifiedBy>
  <cp:revision>452</cp:revision>
  <cp:lastPrinted>2016-03-08T11:20:21Z</cp:lastPrinted>
  <dcterms:created xsi:type="dcterms:W3CDTF">2013-10-07T12:21:19Z</dcterms:created>
  <dcterms:modified xsi:type="dcterms:W3CDTF">2017-09-11T14:43:42Z</dcterms:modified>
</cp:coreProperties>
</file>